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18"/>
  </p:notesMasterIdLst>
  <p:handoutMasterIdLst>
    <p:handoutMasterId r:id="rId19"/>
  </p:handoutMasterIdLst>
  <p:sldIdLst>
    <p:sldId id="256" r:id="rId2"/>
    <p:sldId id="340" r:id="rId3"/>
    <p:sldId id="342" r:id="rId4"/>
    <p:sldId id="341" r:id="rId5"/>
    <p:sldId id="330" r:id="rId6"/>
    <p:sldId id="334" r:id="rId7"/>
    <p:sldId id="316" r:id="rId8"/>
    <p:sldId id="331" r:id="rId9"/>
    <p:sldId id="332" r:id="rId10"/>
    <p:sldId id="333" r:id="rId11"/>
    <p:sldId id="327" r:id="rId12"/>
    <p:sldId id="328" r:id="rId13"/>
    <p:sldId id="339" r:id="rId14"/>
    <p:sldId id="337" r:id="rId15"/>
    <p:sldId id="329" r:id="rId16"/>
    <p:sldId id="33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/>
    <p:restoredTop sz="94705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(</a:t>
            </a:r>
            <a:r>
              <a:rPr lang="en-GB" sz="1000" dirty="0" err="1">
                <a:solidFill>
                  <a:schemeClr val="bg1"/>
                </a:solidFill>
              </a:rPr>
              <a:t>ω</a:t>
            </a:r>
            <a:r>
              <a:rPr lang="en-GB" sz="1000" baseline="-25000" dirty="0" err="1">
                <a:solidFill>
                  <a:schemeClr val="bg1"/>
                </a:solidFill>
              </a:rPr>
              <a:t>a</a:t>
            </a:r>
            <a:r>
              <a:rPr lang="en-GB" sz="1000" baseline="-25000" dirty="0">
                <a:solidFill>
                  <a:schemeClr val="bg1"/>
                </a:solidFill>
              </a:rPr>
              <a:t> </a:t>
            </a:r>
            <a:r>
              <a:rPr lang="en-GB" sz="1000" dirty="0">
                <a:solidFill>
                  <a:schemeClr val="bg1"/>
                </a:solidFill>
              </a:rPr>
              <a:t>Europa)</a:t>
            </a:r>
          </a:p>
          <a:p>
            <a:r>
              <a:rPr lang="en-US" sz="1000" dirty="0">
                <a:solidFill>
                  <a:schemeClr val="bg1"/>
                </a:solidFill>
              </a:rPr>
              <a:t>17/05/2019 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gm2-docdb.fnal.gov/cgi-bin/private/ShowDocument?docid=1644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m2-docdb.fnal.gov/cgi-bin/private/ShowDocument?docid=12263&amp;version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gif"/><Relationship Id="rId4" Type="http://schemas.openxmlformats.org/officeDocument/2006/relationships/image" Target="../media/image28.png"/><Relationship Id="rId9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ur01.safelinks.protection.outlook.com/?url=https%3A%2F%2Fgm2-docdb.fnal.gov%2Fcgi-bin%2Fprivate%2FShowDocument%3Fdocid%3D17009&amp;data=02%7C01%7Csamuel.grant.18%40ucl.ac.uk%7C564cd9f519514e3f31db08d6cd782e15%7C1faf88fea9984c5b93c9210a11d9a5c2%7C0%7C0%7C636922313387210955&amp;sdata=aabmzvcVxCWQt1bUgO2W5BaPUyA%2BWYQlYcwGzaDX%2B00%3D&amp;reserved=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5780" y="1529596"/>
            <a:ext cx="7886700" cy="3325903"/>
          </a:xfrm>
        </p:spPr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Gain sag and E/p ratio: comparison with laser results</a:t>
            </a:r>
            <a:br>
              <a:rPr lang="en-GB" dirty="0"/>
            </a:b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 (</a:t>
            </a:r>
            <a:r>
              <a:rPr lang="en-GB" sz="2000" dirty="0" err="1">
                <a:solidFill>
                  <a:schemeClr val="tx1"/>
                </a:solidFill>
              </a:rPr>
              <a:t>ω</a:t>
            </a:r>
            <a:r>
              <a:rPr lang="en-GB" sz="2000" baseline="-25000" dirty="0" err="1">
                <a:solidFill>
                  <a:schemeClr val="tx1"/>
                </a:solidFill>
              </a:rPr>
              <a:t>a</a:t>
            </a:r>
            <a:r>
              <a:rPr lang="en-GB" sz="2000" baseline="-25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Europa)</a:t>
            </a: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17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Details!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876D01-629D-6B43-A222-C0C0B0F1A0EC}"/>
              </a:ext>
            </a:extLst>
          </p:cNvPr>
          <p:cNvSpPr txBox="1">
            <a:spLocks/>
          </p:cNvSpPr>
          <p:nvPr/>
        </p:nvSpPr>
        <p:spPr>
          <a:xfrm>
            <a:off x="171250" y="593925"/>
            <a:ext cx="8972750" cy="428957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800" dirty="0"/>
          </a:p>
          <a:p>
            <a:pPr>
              <a:lnSpc>
                <a:spcPct val="120000"/>
              </a:lnSpc>
            </a:pPr>
            <a:r>
              <a:rPr lang="en-US" sz="8000" b="0" dirty="0"/>
              <a:t>Using Europa </a:t>
            </a:r>
            <a:r>
              <a:rPr lang="en-US" sz="8000" b="0" dirty="0" err="1"/>
              <a:t>Ntuples</a:t>
            </a:r>
            <a:r>
              <a:rPr lang="en-US" sz="8000" b="0" dirty="0"/>
              <a:t>, available in: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8000" b="0" dirty="0"/>
              <a:t>	gm2/data/g2be/Production/Trees/v9_17_01/60hr/</a:t>
            </a:r>
          </a:p>
          <a:p>
            <a:pPr>
              <a:lnSpc>
                <a:spcPct val="120000"/>
              </a:lnSpc>
            </a:pPr>
            <a:r>
              <a:rPr lang="en-GB" sz="8000" b="0" dirty="0"/>
              <a:t>Tracker group’s quality flag: “Track quality = true”. See James Mott (2019):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4800" b="0" dirty="0">
                <a:hlinkClick r:id="rId2"/>
              </a:rPr>
              <a:t>https://gm2-docdb.fnal.gov/cgi-bin/private/ShowDocument?docid=16444</a:t>
            </a:r>
            <a:endParaRPr lang="en-GB" sz="4800" b="0" dirty="0"/>
          </a:p>
          <a:p>
            <a:pPr>
              <a:lnSpc>
                <a:spcPct val="120000"/>
              </a:lnSpc>
            </a:pPr>
            <a:r>
              <a:rPr lang="en-GB" sz="8000" b="0" dirty="0"/>
              <a:t> </a:t>
            </a:r>
            <a:r>
              <a:rPr lang="en-US" sz="8000" b="0" dirty="0"/>
              <a:t>Cluster track time difference between -8 and +3 ns for station 12, and between -9 and +1 ns for station 18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Radial difference, </a:t>
            </a:r>
            <a:r>
              <a:rPr lang="en-US" sz="8000" b="0" dirty="0" err="1"/>
              <a:t>dR</a:t>
            </a:r>
            <a:r>
              <a:rPr lang="en-US" sz="8000" b="0" dirty="0"/>
              <a:t> &lt; 30 mm 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Positron selection: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-0.3 &lt; Log(E/p) &lt; 0.2;</a:t>
            </a:r>
          </a:p>
          <a:p>
            <a:pPr lvl="1">
              <a:lnSpc>
                <a:spcPct val="120000"/>
              </a:lnSpc>
            </a:pPr>
            <a:r>
              <a:rPr lang="en-US" sz="8000" dirty="0"/>
              <a:t> Region of highest flux: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1.2&lt; E [GeV] &lt; 2.4</a:t>
            </a:r>
          </a:p>
          <a:p>
            <a:pPr lvl="4">
              <a:lnSpc>
                <a:spcPct val="120000"/>
              </a:lnSpc>
            </a:pPr>
            <a:endParaRPr lang="en-US" sz="4200" dirty="0"/>
          </a:p>
          <a:p>
            <a:pPr lvl="2">
              <a:lnSpc>
                <a:spcPct val="120000"/>
              </a:lnSpc>
            </a:pPr>
            <a:br>
              <a:rPr lang="en-GB" sz="600" dirty="0"/>
            </a:br>
            <a:br>
              <a:rPr lang="en-GB" sz="1000" dirty="0"/>
            </a:br>
            <a:r>
              <a:rPr lang="en-GB" sz="1000" dirty="0"/>
              <a:t>  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3D52-22F6-7943-902E-ACB7D58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410" y="2781687"/>
            <a:ext cx="2108884" cy="22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9B4ED-DD5C-4D44-A020-1788B311D0F1}"/>
              </a:ext>
            </a:extLst>
          </p:cNvPr>
          <p:cNvSpPr txBox="1"/>
          <p:nvPr/>
        </p:nvSpPr>
        <p:spPr>
          <a:xfrm>
            <a:off x="390294" y="3726678"/>
            <a:ext cx="855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Life Times (by crystal), </a:t>
            </a:r>
            <a:r>
              <a:rPr lang="en-US" dirty="0" err="1"/>
              <a:t>xtalShort</a:t>
            </a:r>
            <a:r>
              <a:rPr lang="en-US" dirty="0"/>
              <a:t>[22]= {0, 9, 10, 11, 14, 15, 18, 19, 20, 23, 24, 27, 30, 31, 34, 35, 36, 39, 40, 43, 44, 45}</a:t>
            </a:r>
          </a:p>
          <a:p>
            <a:r>
              <a:rPr lang="en-US" dirty="0"/>
              <a:t>See Jason Hempstead (2018):</a:t>
            </a:r>
          </a:p>
          <a:p>
            <a:r>
              <a:rPr lang="en-US" dirty="0">
                <a:hlinkClick r:id="rId2"/>
              </a:rPr>
              <a:t>https://gm2-docdb.fnal.gov/cgi-bin/private/ShowDocument?docid=12263&amp;version=1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1" y="773723"/>
            <a:ext cx="8362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breaker boards mean different recovery times, when combining crystals it is important to only combine those connected to the same board</a:t>
            </a:r>
          </a:p>
          <a:p>
            <a:endParaRPr lang="en-US" dirty="0"/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CC13-547A-F549-BE0A-4A597DD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2" y="1581750"/>
            <a:ext cx="4065926" cy="1980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C9596-0591-9244-AC3A-D2AD4840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48" y="1574844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</a:t>
            </a:r>
            <a:r>
              <a:rPr lang="en-US" b="1" dirty="0" err="1">
                <a:solidFill>
                  <a:schemeClr val="bg1"/>
                </a:solidFill>
              </a:rPr>
              <a:t>normalisation</a:t>
            </a:r>
            <a:r>
              <a:rPr lang="en-US" b="1" dirty="0">
                <a:solidFill>
                  <a:schemeClr val="bg1"/>
                </a:solidFill>
              </a:rPr>
              <a:t> at time &gt; 60 </a:t>
            </a:r>
            <a:r>
              <a:rPr lang="en-US" b="1" dirty="0" err="1">
                <a:solidFill>
                  <a:schemeClr val="bg1"/>
                </a:solidFill>
              </a:rPr>
              <a:t>μs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2" y="773723"/>
            <a:ext cx="39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crystals have different mean values of E/p.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Find the gaussian mean E/p per crystal, after 60 </a:t>
            </a:r>
            <a:r>
              <a:rPr lang="en-US" sz="1200" dirty="0" err="1"/>
              <a:t>μs</a:t>
            </a:r>
            <a:r>
              <a:rPr lang="en-US" sz="1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Normalise</a:t>
            </a:r>
            <a:r>
              <a:rPr lang="en-US" sz="1200" dirty="0"/>
              <a:t> E/p crystal by crystal using these values</a:t>
            </a:r>
          </a:p>
        </p:txBody>
      </p:sp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A1213D-54E0-C841-886E-DBB74B22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46" y="1406124"/>
            <a:ext cx="3696296" cy="180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1D66DA-E424-0B43-A1BD-06417BA6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27" y="3094853"/>
            <a:ext cx="3696296" cy="180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BEF31-8DC1-AE48-BD21-686881BF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61" y="1416620"/>
            <a:ext cx="3696296" cy="1800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D8BA07D-653D-B442-9CAD-72A67697C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61" y="3206124"/>
            <a:ext cx="3696296" cy="18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A14A27-B360-A546-AE7C-12277B44CF7D}"/>
              </a:ext>
            </a:extLst>
          </p:cNvPr>
          <p:cNvSpPr txBox="1"/>
          <p:nvPr/>
        </p:nvSpPr>
        <p:spPr>
          <a:xfrm>
            <a:off x="7101180" y="878361"/>
            <a:ext cx="162697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Gauss fits in backup 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Gauss fits – E/p means per crystal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CC227B-C5B8-C44B-9825-40EEE927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9" y="1459337"/>
            <a:ext cx="3720938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F01B9-96CA-1547-A642-F95CAEDD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15" y="1414726"/>
            <a:ext cx="3720938" cy="25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FD117C-1874-924F-9DB6-BFA76111717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4605" y="1262404"/>
            <a:ext cx="3200274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17D95-78EF-0743-B4AD-A2C9766049CC}"/>
              </a:ext>
            </a:extLst>
          </p:cNvPr>
          <p:cNvSpPr txBox="1"/>
          <p:nvPr/>
        </p:nvSpPr>
        <p:spPr>
          <a:xfrm>
            <a:off x="281229" y="1139933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D11C-97BD-1D4F-B693-766F1319E2B2}"/>
              </a:ext>
            </a:extLst>
          </p:cNvPr>
          <p:cNvSpPr txBox="1"/>
          <p:nvPr/>
        </p:nvSpPr>
        <p:spPr>
          <a:xfrm>
            <a:off x="3994879" y="1126179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1E5F30-0CDB-FB4F-8965-811A684B4475}"/>
              </a:ext>
            </a:extLst>
          </p:cNvPr>
          <p:cNvCxnSpPr>
            <a:cxnSpLocks/>
          </p:cNvCxnSpPr>
          <p:nvPr/>
        </p:nvCxnSpPr>
        <p:spPr>
          <a:xfrm>
            <a:off x="500747" y="1401580"/>
            <a:ext cx="0" cy="23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E87B17-EAC3-8D43-A419-321AE95F77EB}"/>
              </a:ext>
            </a:extLst>
          </p:cNvPr>
          <p:cNvSpPr txBox="1"/>
          <p:nvPr/>
        </p:nvSpPr>
        <p:spPr>
          <a:xfrm>
            <a:off x="206889" y="3775521"/>
            <a:ext cx="58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45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5A0C3B-9134-B241-972B-DDA7BB0AA03D}"/>
              </a:ext>
            </a:extLst>
          </p:cNvPr>
          <p:cNvSpPr txBox="1"/>
          <p:nvPr/>
        </p:nvSpPr>
        <p:spPr>
          <a:xfrm>
            <a:off x="2106118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85FB0-7EA3-9F40-B67B-54BDD8A12FCF}"/>
              </a:ext>
            </a:extLst>
          </p:cNvPr>
          <p:cNvSpPr txBox="1"/>
          <p:nvPr/>
        </p:nvSpPr>
        <p:spPr>
          <a:xfrm>
            <a:off x="6885967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 19</a:t>
            </a:r>
          </a:p>
        </p:txBody>
      </p:sp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245802" y="194134"/>
            <a:ext cx="49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vs time, separated by breaker 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986780"/>
            <a:ext cx="2217778" cy="108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2BC4B-155A-CF40-9B15-7E4297E0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22" y="986780"/>
            <a:ext cx="2217778" cy="1080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310A75-D4D1-A941-8FC9-DDF2F756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6" y="1050047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E1472-928B-AA41-B6A8-7FE3ECAD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22" y="3684700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D49BB-FD2E-C041-91DD-031E8882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1333" y="2118167"/>
            <a:ext cx="1920000" cy="14400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409A3-E31A-D846-83FB-D54D755F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33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933" y="2118167"/>
            <a:ext cx="1920000" cy="1440000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7C3F30-9F2C-8E44-84C5-EBBB77BE2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9644" y="3684700"/>
            <a:ext cx="2217778" cy="108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1866" y="3677535"/>
            <a:ext cx="22177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 per station, &gt; 99% fractional energy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12" y="852524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EC77DC-6FF1-8546-B74A-8CF6BC05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079676"/>
            <a:ext cx="4065925" cy="1980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A33837-B1DE-BD4D-815A-AEE6A179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64" y="1093824"/>
            <a:ext cx="4065925" cy="1980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A9265-E1C8-FB45-9D6E-61A7D767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9" y="3073824"/>
            <a:ext cx="4065926" cy="1980000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879214-4F0F-D54E-A6A1-874C1D7DD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26" y="3163500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4B184-D65F-C144-8E25-A4C1416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729" y="1353689"/>
            <a:ext cx="2451199" cy="260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DCBD3-FC2E-D04A-A665-837C82F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46400" y="1353689"/>
            <a:ext cx="2451199" cy="260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670F-BF1C-A544-9209-520523BF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55071" y="1353690"/>
            <a:ext cx="2451198" cy="2607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D3737-DB9F-2D4A-83CD-B7FDBF2B0278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 difference (</a:t>
            </a:r>
            <a:r>
              <a:rPr lang="en-US" b="1" dirty="0" err="1">
                <a:solidFill>
                  <a:schemeClr val="bg1"/>
                </a:solidFill>
              </a:rPr>
              <a:t>dt</a:t>
            </a:r>
            <a:r>
              <a:rPr lang="en-US" b="1" dirty="0">
                <a:solidFill>
                  <a:schemeClr val="bg1"/>
                </a:solidFill>
              </a:rPr>
              <a:t>), radial difference (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), log(E/p)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A56A-E55B-6A4C-81C6-9257DAEFF60A}"/>
              </a:ext>
            </a:extLst>
          </p:cNvPr>
          <p:cNvSpPr txBox="1"/>
          <p:nvPr/>
        </p:nvSpPr>
        <p:spPr>
          <a:xfrm>
            <a:off x="459548" y="4388203"/>
            <a:ext cx="32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Gavin </a:t>
            </a:r>
            <a:r>
              <a:rPr lang="en-US" dirty="0" err="1"/>
              <a:t>Hesketh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Preamble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5FD53-D866-8B4B-9925-588D24D7F196}"/>
              </a:ext>
            </a:extLst>
          </p:cNvPr>
          <p:cNvSpPr txBox="1"/>
          <p:nvPr/>
        </p:nvSpPr>
        <p:spPr>
          <a:xfrm>
            <a:off x="1052576" y="1417588"/>
            <a:ext cx="737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using the tau and amplitude values contained in the </a:t>
            </a:r>
            <a:r>
              <a:rPr lang="en-US" dirty="0" err="1"/>
              <a:t>fcl</a:t>
            </a:r>
            <a:r>
              <a:rPr lang="en-US" dirty="0"/>
              <a:t> file: </a:t>
            </a:r>
          </a:p>
          <a:p>
            <a:endParaRPr lang="en-US" dirty="0"/>
          </a:p>
          <a:p>
            <a:r>
              <a:rPr lang="en-US" dirty="0"/>
              <a:t>“gm2Dev_v9_20_00/</a:t>
            </a:r>
            <a:r>
              <a:rPr lang="en-US" dirty="0" err="1"/>
              <a:t>srcs</a:t>
            </a:r>
            <a:r>
              <a:rPr lang="en-US" dirty="0"/>
              <a:t>/gm2calo/</a:t>
            </a:r>
            <a:r>
              <a:rPr lang="en-US" dirty="0" err="1"/>
              <a:t>fcl</a:t>
            </a:r>
            <a:r>
              <a:rPr lang="en-US" dirty="0"/>
              <a:t>/</a:t>
            </a:r>
            <a:r>
              <a:rPr lang="en-US" dirty="0" err="1"/>
              <a:t>inFillGainParams_withlognstdp.fcl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anyone wants my values, I have them in both csv and ROOT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Question: why no uncertainties in the </a:t>
            </a:r>
            <a:r>
              <a:rPr lang="en-US" dirty="0" err="1"/>
              <a:t>fcl</a:t>
            </a:r>
            <a:r>
              <a:rPr lang="en-US" dirty="0"/>
              <a:t> file?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*Detail on cuts </a:t>
            </a:r>
            <a:r>
              <a:rPr lang="en-US" dirty="0" err="1"/>
              <a:t>ect</a:t>
            </a:r>
            <a:r>
              <a:rPr lang="en-US" dirty="0"/>
              <a:t> in backup</a:t>
            </a:r>
          </a:p>
        </p:txBody>
      </p:sp>
    </p:spTree>
    <p:extLst>
      <p:ext uri="{BB962C8B-B14F-4D97-AF65-F5344CB8AC3E}">
        <p14:creationId xmlns:p14="http://schemas.microsoft.com/office/powerpoint/2010/main" val="122786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Scatter plots: E/p results and laser 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09DC8-20FB-E14A-93A1-F996C544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42" y="765981"/>
            <a:ext cx="3185085" cy="2160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7D68F-4389-B442-A04C-B8B3CFE0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27" y="782573"/>
            <a:ext cx="3185085" cy="216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7198E-F409-A14C-B082-26528AE2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542" y="2968651"/>
            <a:ext cx="3185085" cy="216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57C9C-E769-A44B-8310-6086C08C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627" y="3001835"/>
            <a:ext cx="3185085" cy="216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/>
          <p:nvPr/>
        </p:nvCxnSpPr>
        <p:spPr>
          <a:xfrm>
            <a:off x="433137" y="2959164"/>
            <a:ext cx="81654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69904" y="1615148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69904" y="3800530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135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7545A-A4AB-CD4F-8637-5C52620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8" y="738146"/>
            <a:ext cx="3185086" cy="2160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52197-3105-7448-9A5F-5D6D79F1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79" y="769570"/>
            <a:ext cx="3185086" cy="2160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5BE37-F1D0-D441-998A-124F6DDB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3" y="2929570"/>
            <a:ext cx="3185086" cy="216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7DDE1-E238-C14D-BF6A-F422232C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79" y="2983500"/>
            <a:ext cx="3185086" cy="21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967EED-EF3A-D842-AFFA-7D509BD670D6}"/>
              </a:ext>
            </a:extLst>
          </p:cNvPr>
          <p:cNvCxnSpPr/>
          <p:nvPr/>
        </p:nvCxnSpPr>
        <p:spPr>
          <a:xfrm>
            <a:off x="4565581" y="1024129"/>
            <a:ext cx="0" cy="3733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BA5D70-C501-EE44-B8B5-4255ACE29828}"/>
              </a:ext>
            </a:extLst>
          </p:cNvPr>
          <p:cNvSpPr txBox="1"/>
          <p:nvPr/>
        </p:nvSpPr>
        <p:spPr>
          <a:xfrm>
            <a:off x="1771123" y="16843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Histograms: E/p results and laser results</a:t>
            </a:r>
          </a:p>
        </p:txBody>
      </p:sp>
    </p:spTree>
    <p:extLst>
      <p:ext uri="{BB962C8B-B14F-4D97-AF65-F5344CB8AC3E}">
        <p14:creationId xmlns:p14="http://schemas.microsoft.com/office/powerpoint/2010/main" val="8940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Differences between laser and E/p results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F01A2-9BE5-A040-82BA-913B2DDF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9" y="808134"/>
            <a:ext cx="2654237" cy="1800000"/>
          </a:xfrm>
          <a:prstGeom prst="rect">
            <a:avLst/>
          </a:prstGeom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E669D7-CEB6-4743-AE1F-1D02D5BF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85" y="2957535"/>
            <a:ext cx="2654237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E2315-F3B8-9648-A651-B66DDC57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21" y="808134"/>
            <a:ext cx="2654237" cy="1800000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32C83-2C06-0740-82E3-6125514A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20" y="2995847"/>
            <a:ext cx="2654237" cy="180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DCC5C62-9329-1C4B-9F32-FC4BD72A1E6C}"/>
              </a:ext>
            </a:extLst>
          </p:cNvPr>
          <p:cNvSpPr/>
          <p:nvPr/>
        </p:nvSpPr>
        <p:spPr>
          <a:xfrm>
            <a:off x="1249419" y="4755173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0.00529655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E4104-C15B-F644-893E-3789F04A2FBB}"/>
              </a:ext>
            </a:extLst>
          </p:cNvPr>
          <p:cNvSpPr/>
          <p:nvPr/>
        </p:nvSpPr>
        <p:spPr>
          <a:xfrm>
            <a:off x="1208687" y="2648312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0.0142067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798575-044E-FB46-AD1E-369CB5E2B0B0}"/>
              </a:ext>
            </a:extLst>
          </p:cNvPr>
          <p:cNvSpPr/>
          <p:nvPr/>
        </p:nvSpPr>
        <p:spPr>
          <a:xfrm>
            <a:off x="5129721" y="2648312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4.18167 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F94D5-886F-F748-8321-654B27F7FD90}"/>
              </a:ext>
            </a:extLst>
          </p:cNvPr>
          <p:cNvSpPr/>
          <p:nvPr/>
        </p:nvSpPr>
        <p:spPr>
          <a:xfrm>
            <a:off x="5106638" y="479584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5.11914 us</a:t>
            </a:r>
          </a:p>
        </p:txBody>
      </p:sp>
    </p:spTree>
    <p:extLst>
      <p:ext uri="{BB962C8B-B14F-4D97-AF65-F5344CB8AC3E}">
        <p14:creationId xmlns:p14="http://schemas.microsoft.com/office/powerpoint/2010/main" val="281820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1" dirty="0"/>
              <a:t>Tracker-</a:t>
            </a:r>
            <a:r>
              <a:rPr lang="en-US" sz="2400" b="0" i="1" dirty="0" err="1"/>
              <a:t>calo</a:t>
            </a:r>
            <a:r>
              <a:rPr lang="en-US" sz="2400" b="0" i="1" dirty="0"/>
              <a:t> matched tracks provide a different way to measure gain. </a:t>
            </a:r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 The trackers measure the track curvature to get momentum, p, which is not affected by the flash</a:t>
            </a:r>
          </a:p>
          <a:p>
            <a:r>
              <a:rPr lang="en-US" sz="2400" b="0" dirty="0"/>
              <a:t> The calorimeter give the cluster energy, E, of the same track</a:t>
            </a:r>
          </a:p>
          <a:p>
            <a:r>
              <a:rPr lang="en-US" sz="2400" b="0" dirty="0"/>
              <a:t> Particles are relativistic, so E=p</a:t>
            </a:r>
          </a:p>
          <a:p>
            <a:r>
              <a:rPr lang="en-US" sz="2400" b="0" dirty="0"/>
              <a:t> E/p is therefore equivalent to gain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224594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77F8-2884-8C48-B458-B41F5C7C29EA}"/>
              </a:ext>
            </a:extLst>
          </p:cNvPr>
          <p:cNvSpPr/>
          <p:nvPr/>
        </p:nvSpPr>
        <p:spPr>
          <a:xfrm>
            <a:off x="200632" y="4340504"/>
            <a:ext cx="855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Credit:  </a:t>
            </a:r>
            <a:r>
              <a:rPr lang="en-GB" dirty="0" err="1"/>
              <a:t>ω</a:t>
            </a:r>
            <a:r>
              <a:rPr lang="en-GB" baseline="-25000" dirty="0" err="1"/>
              <a:t>a</a:t>
            </a:r>
            <a:r>
              <a:rPr lang="en-GB" baseline="-25000" dirty="0"/>
              <a:t> </a:t>
            </a:r>
            <a:r>
              <a:rPr lang="en-GB" dirty="0"/>
              <a:t>Europa</a:t>
            </a:r>
            <a:endParaRPr lang="en-GB" u="sng" dirty="0">
              <a:hlinkClick r:id="rId2"/>
            </a:endParaRPr>
          </a:p>
          <a:p>
            <a:r>
              <a:rPr lang="en-GB" dirty="0">
                <a:hlinkClick r:id="rId2"/>
              </a:rPr>
              <a:t>https://gm2-docdb.fnal.gov/cgi-bin/private/ShowDocument?docid=17009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200632" y="1144199"/>
            <a:ext cx="38209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after injection there is a slight drop and subsequent recovery of gain, which must then be  corrected!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double check the results from the laser, and hence the gain corrections, by using tracker-</a:t>
            </a:r>
            <a:r>
              <a:rPr lang="en-US" dirty="0" err="1"/>
              <a:t>calo</a:t>
            </a:r>
            <a:r>
              <a:rPr lang="en-US" dirty="0"/>
              <a:t> matched tracks. </a:t>
            </a:r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1" y="1221750"/>
            <a:ext cx="370864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1112361"/>
            <a:ext cx="866201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Make 2D plots of E/p vs 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y-projections of each x-bin with gaussians, and plot the gaussian mean and it’s error (a better alternative to a profile)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Separate tracks according to breaker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Require 1 crystal hit per track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resulting distribution to extract the recovery time and gain sag amplitude with function: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Repeat process on a crystal by crystal basis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Compare with laser results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914BB-F694-C54E-9924-A112BAC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224242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827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21428</TotalTime>
  <Words>558</Words>
  <Application>Microsoft Macintosh PowerPoint</Application>
  <PresentationFormat>On-screen Show (16:9)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Menlo</vt:lpstr>
      <vt:lpstr>4_Custom Design</vt:lpstr>
      <vt:lpstr> Gain sag and E/p ratio: comparison with laser results   Sam Grant (ωa Europa)  17th May 2019     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407</cp:revision>
  <cp:lastPrinted>2019-05-17T13:33:17Z</cp:lastPrinted>
  <dcterms:created xsi:type="dcterms:W3CDTF">2016-12-07T10:36:45Z</dcterms:created>
  <dcterms:modified xsi:type="dcterms:W3CDTF">2019-05-17T14:56:08Z</dcterms:modified>
</cp:coreProperties>
</file>